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2" r:id="rId6"/>
    <p:sldId id="264" r:id="rId7"/>
    <p:sldId id="266" r:id="rId8"/>
    <p:sldId id="267" r:id="rId9"/>
    <p:sldId id="277" r:id="rId10"/>
    <p:sldId id="268" r:id="rId11"/>
    <p:sldId id="269" r:id="rId12"/>
    <p:sldId id="270" r:id="rId13"/>
    <p:sldId id="278" r:id="rId14"/>
    <p:sldId id="272" r:id="rId15"/>
    <p:sldId id="273" r:id="rId16"/>
    <p:sldId id="274" r:id="rId17"/>
    <p:sldId id="275" r:id="rId18"/>
    <p:sldId id="276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EDEDE"/>
    <a:srgbClr val="FFFFFF"/>
    <a:srgbClr val="AFD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72" y="4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DA0A7-844F-4B6F-A45A-C436B42F92E8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312F-F516-4922-8D9D-5ECE046E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293;p8:notes">
            <a:extLst>
              <a:ext uri="{FF2B5EF4-FFF2-40B4-BE49-F238E27FC236}">
                <a16:creationId xmlns:a16="http://schemas.microsoft.com/office/drawing/2014/main" id="{673CD166-E92C-4C01-ABDB-B646DF343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0243" name="Google Shape;294;p8:notes">
            <a:extLst>
              <a:ext uri="{FF2B5EF4-FFF2-40B4-BE49-F238E27FC236}">
                <a16:creationId xmlns:a16="http://schemas.microsoft.com/office/drawing/2014/main" id="{C8ECCCB1-2B5C-4D20-924B-4ED9A19F99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6059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242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024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pPr lvl="0" algn="r"/>
              <a:t>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242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024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pPr lvl="0" algn="r"/>
              <a:t>8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4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B5B5E9C2-677B-49FB-9A06-D5276A330EA6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2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62EE9B8E-89AD-4531-8582-6009A9860664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8410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90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7CB-DE7E-4B0E-8CCF-0208D6DEB42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BFDE-3242-4072-BC2C-D5B37260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7CB-DE7E-4B0E-8CCF-0208D6DEB42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BFDE-3242-4072-BC2C-D5B37260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7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7CB-DE7E-4B0E-8CCF-0208D6DEB42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BFDE-3242-4072-BC2C-D5B37260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862898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3" y="6218770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58290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7CB-DE7E-4B0E-8CCF-0208D6DEB42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BFDE-3242-4072-BC2C-D5B37260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8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7CB-DE7E-4B0E-8CCF-0208D6DEB42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BFDE-3242-4072-BC2C-D5B37260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7CB-DE7E-4B0E-8CCF-0208D6DEB42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BFDE-3242-4072-BC2C-D5B37260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7CB-DE7E-4B0E-8CCF-0208D6DEB42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BFDE-3242-4072-BC2C-D5B37260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6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7CB-DE7E-4B0E-8CCF-0208D6DEB42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BFDE-3242-4072-BC2C-D5B37260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2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7CB-DE7E-4B0E-8CCF-0208D6DEB42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BFDE-3242-4072-BC2C-D5B37260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3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7CB-DE7E-4B0E-8CCF-0208D6DEB42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BFDE-3242-4072-BC2C-D5B37260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5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7CB-DE7E-4B0E-8CCF-0208D6DEB42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BFDE-3242-4072-BC2C-D5B37260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07CB-DE7E-4B0E-8CCF-0208D6DEB42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9BFDE-3242-4072-BC2C-D5B37260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6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powerpoint.com.vn/uploads/2019/06/09/hinh-nen-cho-powerpoint-co-ba-la-don-gian_092716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6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16926" y="89553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– LỚP 4</a:t>
            </a:r>
          </a:p>
          <a:p>
            <a:pPr algn="ctr"/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6389" y="2769326"/>
            <a:ext cx="11377748" cy="209005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29B: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3733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Content Placeholder 1" descr="sac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2650" y="260350"/>
            <a:ext cx="946150" cy="76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810001" y="1444625"/>
            <a:ext cx="5040313" cy="39687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>
              <a:buFontTx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Trăng ơi... từ đâu đến?</a:t>
            </a:r>
            <a:b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Hay từ cánh rừng xa</a:t>
            </a:r>
            <a:b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Trăng hồng như quả chín</a:t>
            </a:r>
            <a:b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Lửng lơ lên trước nh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.          </a:t>
            </a:r>
            <a:b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b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Trăng ơi... từ đâu đến?</a:t>
            </a:r>
            <a:b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Hay biển xanh diệu kì</a:t>
            </a:r>
            <a:b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Trăng tròn như mắt cá</a:t>
            </a:r>
            <a:b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Chẳng bao giờ chớp mi.</a:t>
            </a:r>
          </a:p>
        </p:txBody>
      </p:sp>
      <p:sp>
        <p:nvSpPr>
          <p:cNvPr id="7" name="Rectangles 6"/>
          <p:cNvSpPr/>
          <p:nvPr/>
        </p:nvSpPr>
        <p:spPr>
          <a:xfrm>
            <a:off x="3341727" y="1116161"/>
            <a:ext cx="54102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trike="noStrike" noProof="1"/>
          </a:p>
        </p:txBody>
      </p:sp>
      <p:grpSp>
        <p:nvGrpSpPr>
          <p:cNvPr id="17409" name="Group 14"/>
          <p:cNvGrpSpPr/>
          <p:nvPr/>
        </p:nvGrpSpPr>
        <p:grpSpPr>
          <a:xfrm>
            <a:off x="692150" y="91415"/>
            <a:ext cx="8470900" cy="990600"/>
            <a:chOff x="540" y="420"/>
            <a:chExt cx="13340" cy="1560"/>
          </a:xfrm>
        </p:grpSpPr>
        <p:sp>
          <p:nvSpPr>
            <p:cNvPr id="12" name="Rounded Rectangle 11"/>
            <p:cNvSpPr/>
            <p:nvPr/>
          </p:nvSpPr>
          <p:spPr>
            <a:xfrm>
              <a:off x="1170" y="615"/>
              <a:ext cx="12710" cy="1080"/>
            </a:xfrm>
            <a:prstGeom prst="roundRect">
              <a:avLst/>
            </a:prstGeom>
            <a:solidFill>
              <a:schemeClr val="bg2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 hangingPunct="0"/>
              <a:r>
                <a:rPr lang="en-US" altLang="en-US" sz="28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</a:t>
              </a:r>
            </a:p>
            <a:p>
              <a:pPr eaLnBrk="0" hangingPunct="0"/>
              <a:r>
                <a:rPr lang="en-US" altLang="en-US" sz="28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</a:t>
              </a:r>
              <a:r>
                <a:rPr lang="en-US" altLang="en-US" sz="3200" b="1" noProof="1">
                  <a:solidFill>
                    <a:srgbClr val="0000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+mn-ea"/>
                </a:rPr>
                <a:t>Suy nghĩ và trả lời</a:t>
              </a:r>
              <a:endParaRPr lang="en-US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hangingPunct="0"/>
              <a:endParaRPr lang="en-US" sz="2800" noProof="1"/>
            </a:p>
          </p:txBody>
        </p:sp>
        <p:sp>
          <p:nvSpPr>
            <p:cNvPr id="9" name="Oval 8"/>
            <p:cNvSpPr/>
            <p:nvPr/>
          </p:nvSpPr>
          <p:spPr>
            <a:xfrm>
              <a:off x="540" y="420"/>
              <a:ext cx="1560" cy="15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strike="noStrike" noProof="1"/>
            </a:p>
          </p:txBody>
        </p:sp>
        <p:sp>
          <p:nvSpPr>
            <p:cNvPr id="10" name="Oval 9"/>
            <p:cNvSpPr/>
            <p:nvPr/>
          </p:nvSpPr>
          <p:spPr>
            <a:xfrm>
              <a:off x="720" y="600"/>
              <a:ext cx="1200" cy="12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sz="3600" b="1" noProof="1"/>
                <a:t>5</a:t>
              </a:r>
            </a:p>
          </p:txBody>
        </p:sp>
      </p:grpSp>
      <p:sp>
        <p:nvSpPr>
          <p:cNvPr id="12297" name="TextBox 29"/>
          <p:cNvSpPr txBox="1"/>
          <p:nvPr/>
        </p:nvSpPr>
        <p:spPr>
          <a:xfrm>
            <a:off x="519886" y="1272449"/>
            <a:ext cx="1077122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buFontTx/>
            </a:pP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khổ thơ đầu, trăng được so sánh với những gì?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84" y="2276212"/>
            <a:ext cx="3473166" cy="3508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51" y="2294999"/>
            <a:ext cx="3173374" cy="3532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50" y="5862668"/>
            <a:ext cx="228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7625" y="5862668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ả bóng đá Hybrid Graphic Light Cỡ 5 - Họa tiết Quỷ đỏ">
            <a:extLst>
              <a:ext uri="{FF2B5EF4-FFF2-40B4-BE49-F238E27FC236}">
                <a16:creationId xmlns:a16="http://schemas.microsoft.com/office/drawing/2014/main" id="{7F63B4A0-FC8B-4BEB-A251-403D73E2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51" y="2276212"/>
            <a:ext cx="4064000" cy="33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BC6A1F-0D95-438D-8ACE-77E04CDAF214}"/>
              </a:ext>
            </a:extLst>
          </p:cNvPr>
          <p:cNvSpPr txBox="1"/>
          <p:nvPr/>
        </p:nvSpPr>
        <p:spPr>
          <a:xfrm>
            <a:off x="8871763" y="5755096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88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1" animBg="1"/>
      <p:bldP spid="12297" grpId="0"/>
      <p:bldP spid="12297" grpId="1"/>
      <p:bldP spid="5" grpId="0"/>
      <p:bldP spid="1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H="1">
            <a:off x="3827462" y="4738083"/>
            <a:ext cx="1588" cy="690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1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7219" y="5386400"/>
            <a:ext cx="1363662" cy="1165225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229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1" y="5154295"/>
            <a:ext cx="1363663" cy="119380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2295" name="TextBox 19"/>
          <p:cNvSpPr txBox="1"/>
          <p:nvPr/>
        </p:nvSpPr>
        <p:spPr>
          <a:xfrm>
            <a:off x="3147219" y="6489681"/>
            <a:ext cx="138852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>
              <a:buFontTx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Quả chín</a:t>
            </a:r>
          </a:p>
        </p:txBody>
      </p:sp>
      <p:sp>
        <p:nvSpPr>
          <p:cNvPr id="12296" name="TextBox 22"/>
          <p:cNvSpPr txBox="1"/>
          <p:nvPr/>
        </p:nvSpPr>
        <p:spPr>
          <a:xfrm>
            <a:off x="7769226" y="6336984"/>
            <a:ext cx="1087157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>
              <a:buFontTx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Mắt cá</a:t>
            </a:r>
          </a:p>
        </p:txBody>
      </p:sp>
      <p:sp>
        <p:nvSpPr>
          <p:cNvPr id="12300" name="TextBox 4"/>
          <p:cNvSpPr txBox="1"/>
          <p:nvPr/>
        </p:nvSpPr>
        <p:spPr>
          <a:xfrm>
            <a:off x="467080" y="209811"/>
            <a:ext cx="1125783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buFontTx/>
            </a:pP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Vì sao tác giả nghĩ trăng đến từ cánh rừng xa, từ </a:t>
            </a:r>
            <a:r>
              <a:rPr lang="en-US" alt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" name="Straight Arrow Connector 1"/>
          <p:cNvCxnSpPr/>
          <p:nvPr/>
        </p:nvCxnSpPr>
        <p:spPr>
          <a:xfrm flipH="1">
            <a:off x="8305800" y="4493896"/>
            <a:ext cx="1588" cy="690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9" name="Picture 4" descr="Thơ Đường Luật Vũng Tàu : Đêm trăng trên biể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604792"/>
            <a:ext cx="3822700" cy="2165328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8" name="Picture 2" descr="Tưởng tượng mình là nhân vật trữ tình trong &quot;Ánh trăng”, em hãy diễn tả  dòng cảm nghĩ trong bài thơ thành một bài tâm sự ngắn. - Sách Giải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8500" y="2604792"/>
            <a:ext cx="3698875" cy="245745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/>
          <p:cNvSpPr/>
          <p:nvPr/>
        </p:nvSpPr>
        <p:spPr>
          <a:xfrm>
            <a:off x="552735" y="1106243"/>
            <a:ext cx="10476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ì trăng hồng như một quả chín treo lửng lơ trước nhà; trăng đến từ biển xanh vì trăng tròn như mắt cá không bao giờ chớp mi.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91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5" grpId="1"/>
      <p:bldP spid="12296" grpId="0"/>
      <p:bldP spid="12296" grpId="1"/>
      <p:bldP spid="12300" grpId="0"/>
      <p:bldP spid="12300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0" y="0"/>
            <a:ext cx="10975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là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chơi, quả bóng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đồ chơi, sự vật gần gũi với trẻ em, những câu chuyện các em nghe từ nhỏ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Bài thơ:&amp;amp;quot; Trăng sáng&amp;amp;quot; | MN Đức Giang">
            <a:extLst>
              <a:ext uri="{FF2B5EF4-FFF2-40B4-BE49-F238E27FC236}">
                <a16:creationId xmlns:a16="http://schemas.microsoft.com/office/drawing/2014/main" id="{4FC28E28-08E9-4269-B4A1-B1343F98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6" y="1569660"/>
            <a:ext cx="5865964" cy="48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A0C26531-DAC0-49BD-8E1F-0B9EA8C1838E}"/>
              </a:ext>
            </a:extLst>
          </p:cNvPr>
          <p:cNvSpPr txBox="1"/>
          <p:nvPr/>
        </p:nvSpPr>
        <p:spPr>
          <a:xfrm>
            <a:off x="1876575" y="6395540"/>
            <a:ext cx="169950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460365-A99E-4155-90CB-E6C9A87FE6CA}"/>
              </a:ext>
            </a:extLst>
          </p:cNvPr>
          <p:cNvGrpSpPr/>
          <p:nvPr/>
        </p:nvGrpSpPr>
        <p:grpSpPr>
          <a:xfrm>
            <a:off x="6291618" y="1390650"/>
            <a:ext cx="5900382" cy="5004890"/>
            <a:chOff x="6277017" y="2602338"/>
            <a:chExt cx="5453039" cy="395086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DEFCD4-0A8C-444F-B5ED-42DFD9E59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00" b="51200" l="1800" r="9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53199" y="2602338"/>
              <a:ext cx="4548543" cy="395086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D11F5A-6C6F-406E-9551-47651164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7017" y="4191000"/>
              <a:ext cx="5453039" cy="2362200"/>
            </a:xfrm>
            <a:prstGeom prst="rect">
              <a:avLst/>
            </a:prstGeom>
          </p:spPr>
        </p:pic>
      </p:grpSp>
      <p:sp>
        <p:nvSpPr>
          <p:cNvPr id="15" name="Text Box 3">
            <a:extLst>
              <a:ext uri="{FF2B5EF4-FFF2-40B4-BE49-F238E27FC236}">
                <a16:creationId xmlns:a16="http://schemas.microsoft.com/office/drawing/2014/main" id="{697A76CD-FCC8-4F58-852F-FE0B046494A6}"/>
              </a:ext>
            </a:extLst>
          </p:cNvPr>
          <p:cNvSpPr txBox="1"/>
          <p:nvPr/>
        </p:nvSpPr>
        <p:spPr>
          <a:xfrm>
            <a:off x="8098954" y="6273225"/>
            <a:ext cx="1904689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98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/>
      <p:bldP spid="11" grpId="0"/>
      <p:bldP spid="11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5BDAC858-CE65-4706-8DAC-B15160D1E5D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2400" y="252792"/>
            <a:ext cx="120396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19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ú cuộ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639" y="-2"/>
            <a:ext cx="5547208" cy="345515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4" name="Content Placeholder 3" descr="hat-ru-con-ng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18" y="-1"/>
            <a:ext cx="5728649" cy="345515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2" name="Content Placeholder 17" descr="1544752151948_anh_tra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048" y="3455157"/>
            <a:ext cx="5656389" cy="339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7" y="3467100"/>
            <a:ext cx="5728649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/>
          <p:nvPr/>
        </p:nvSpPr>
        <p:spPr>
          <a:xfrm>
            <a:off x="3530513" y="2870382"/>
            <a:ext cx="1939955" cy="5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9740244" y="2870381"/>
            <a:ext cx="1768433" cy="5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2621533" y="6261282"/>
            <a:ext cx="3369833" cy="5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17" descr="1544752151948_anh_trang"/>
          <p:cNvPicPr>
            <a:picLocks noChangeAspect="1"/>
          </p:cNvPicPr>
          <p:nvPr/>
        </p:nvPicPr>
        <p:blipFill rotWithShape="1">
          <a:blip r:embed="rId4"/>
          <a:srcRect l="21300" t="11007" r="64665" b="70083"/>
          <a:stretch/>
        </p:blipFill>
        <p:spPr>
          <a:xfrm>
            <a:off x="262717" y="3455156"/>
            <a:ext cx="489047" cy="4890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3"/>
          <p:cNvSpPr txBox="1"/>
          <p:nvPr/>
        </p:nvSpPr>
        <p:spPr>
          <a:xfrm>
            <a:off x="6353639" y="6217298"/>
            <a:ext cx="1587294" cy="5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02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990600" y="31750"/>
            <a:ext cx="10210800" cy="2133600"/>
          </a:xfrm>
          <a:prstGeom prst="cloudCallout">
            <a:avLst>
              <a:gd name="adj1" fmla="val -33034"/>
              <a:gd name="adj2" fmla="val 8366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B050"/>
                </a:solidFill>
                <a:latin typeface=".VnTime" panose="020B7200000000000000" pitchFamily="34" charset="0"/>
              </a:rPr>
              <a:t>4.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/>
            <a:r>
              <a:rPr lang="en-US" altLang="en-US" sz="3600" b="1" dirty="0">
                <a:solidFill>
                  <a:srgbClr val="00B050"/>
                </a:solidFill>
                <a:latin typeface=".VnTime" panose="020B7200000000000000" pitchFamily="34" charset="0"/>
              </a:rPr>
              <a:t> </a:t>
            </a:r>
            <a:endParaRPr lang="en-US" altLang="en-US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08295" y="3067335"/>
            <a:ext cx="11049000" cy="1447800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mến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gần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gũi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quê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nước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23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tv1t2t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0638"/>
            <a:ext cx="5954973" cy="683736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6" descr="tv1t2h1t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0"/>
            <a:ext cx="5725970" cy="6837362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3200400" y="304800"/>
            <a:ext cx="51990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.VnTime" panose="020B7200000000000000" pitchFamily="34" charset="0"/>
              </a:rPr>
              <a:t>Tr¨ng g¾n bã víi tuæi th¬</a:t>
            </a:r>
          </a:p>
        </p:txBody>
      </p:sp>
    </p:spTree>
    <p:extLst>
      <p:ext uri="{BB962C8B-B14F-4D97-AF65-F5344CB8AC3E}">
        <p14:creationId xmlns:p14="http://schemas.microsoft.com/office/powerpoint/2010/main" val="2796931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" y="4210790"/>
            <a:ext cx="3578771" cy="26622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86386" y="0"/>
            <a:ext cx="11905614" cy="3765788"/>
            <a:chOff x="1473479" y="-9852163"/>
            <a:chExt cx="9763244" cy="7086032"/>
          </a:xfrm>
        </p:grpSpPr>
        <p:pic>
          <p:nvPicPr>
            <p:cNvPr id="20" name="图片 34">
              <a:extLst>
                <a:ext uri="{FF2B5EF4-FFF2-40B4-BE49-F238E27FC236}">
                  <a16:creationId xmlns:a16="http://schemas.microsoft.com/office/drawing/2014/main" id="{3E124B97-17B7-4D90-8C6A-885B06F1D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479" y="-9852163"/>
              <a:ext cx="9763244" cy="708603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652342" y="-7343344"/>
              <a:ext cx="9062755" cy="3648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thơ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thể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hiện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tình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cảm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yêu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mến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sự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gần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gũi</a:t>
              </a:r>
              <a:endPara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algn="just"/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nhà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thơ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trăng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đối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quê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hương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đất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66194" y="-8850479"/>
              <a:ext cx="4369323" cy="1149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NỘI DUNG BÀI HỌC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7388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38400" y="533400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/>
            <a:r>
              <a:rPr lang="vi-VN" altLang="en-US" sz="5400" b="1">
                <a:solidFill>
                  <a:srgbClr val="FF0000"/>
                </a:solidFill>
                <a:latin typeface="Tahoma" panose="020B0604030504040204" pitchFamily="34" charset="0"/>
              </a:rPr>
              <a:t>VẬN DỤNG, LIÊN HỆ</a:t>
            </a:r>
            <a:endParaRPr lang="en-US" altLang="en-US" sz="54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2209800"/>
            <a:ext cx="1043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vi-VN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Yêu quý, trân trọng thiên nhiên và sự thanh bình của quê hương!</a:t>
            </a:r>
            <a:endParaRPr lang="en-US" alt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234348" y="0"/>
            <a:ext cx="4710251" cy="2036806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1230506" y="981144"/>
            <a:ext cx="1222345" cy="1244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422"/>
            <a:ext cx="5079857" cy="5066412"/>
          </a:xfrm>
          <a:prstGeom prst="rect">
            <a:avLst/>
          </a:prstGeom>
        </p:spPr>
      </p:pic>
      <p:sp>
        <p:nvSpPr>
          <p:cNvPr id="12" name="矩形 91"/>
          <p:cNvSpPr/>
          <p:nvPr/>
        </p:nvSpPr>
        <p:spPr>
          <a:xfrm>
            <a:off x="991474" y="2631252"/>
            <a:ext cx="3484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alt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314205" y="2631252"/>
            <a:ext cx="6453049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̉nh 4">
            <a:extLst>
              <a:ext uri="{FF2B5EF4-FFF2-40B4-BE49-F238E27FC236}">
                <a16:creationId xmlns:a16="http://schemas.microsoft.com/office/drawing/2014/main" id="{19A8CA68-4D26-49BA-BDEE-76FFE2949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378" r="7140" b="5405"/>
          <a:stretch>
            <a:fillRect/>
          </a:stretch>
        </p:blipFill>
        <p:spPr bwMode="auto">
          <a:xfrm>
            <a:off x="13854" y="-109108"/>
            <a:ext cx="12178145" cy="71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Hộp_Văn_Bản 5">
            <a:extLst>
              <a:ext uri="{FF2B5EF4-FFF2-40B4-BE49-F238E27FC236}">
                <a16:creationId xmlns:a16="http://schemas.microsoft.com/office/drawing/2014/main" id="{D9A41749-C183-4B1A-9D1B-6D852353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351" y="150671"/>
            <a:ext cx="1052474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…., </a:t>
            </a: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…..  </a:t>
            </a: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…. </a:t>
            </a: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  <a:endParaRPr lang="vi-VN" altLang="vi-VN" sz="40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6" name="Hộp_Văn_Bản 6">
            <a:extLst>
              <a:ext uri="{FF2B5EF4-FFF2-40B4-BE49-F238E27FC236}">
                <a16:creationId xmlns:a16="http://schemas.microsoft.com/office/drawing/2014/main" id="{5EED65D9-8C63-4EB5-8AB7-8D358504E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1081689"/>
            <a:ext cx="88392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vi-VN" sz="3600" b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vi-VN" altLang="vi-VN" sz="3600" b="1" u="sng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2972" y="1951152"/>
            <a:ext cx="1153097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29B: 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nơi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hơn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</a:t>
            </a:r>
            <a:endParaRPr lang="en-US" sz="38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68544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>
            <a:extLst>
              <a:ext uri="{FF2B5EF4-FFF2-40B4-BE49-F238E27FC236}">
                <a16:creationId xmlns:a16="http://schemas.microsoft.com/office/drawing/2014/main" id="{4577587E-A872-4934-B92C-AD1068A47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62" y="2220300"/>
            <a:ext cx="11534038" cy="177370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60950" rIns="121900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6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219" name="Google Shape;299;p8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9385AA73-9F7C-4FC6-835D-D29BB5BE2C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>
            <a:off x="58451" y="0"/>
            <a:ext cx="20637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Google Shape;300;p8" descr="E:\QUYNH\anh tai ve poiwer oint\chim 6.jpg">
            <a:extLst>
              <a:ext uri="{FF2B5EF4-FFF2-40B4-BE49-F238E27FC236}">
                <a16:creationId xmlns:a16="http://schemas.microsoft.com/office/drawing/2014/main" id="{6E339CB8-FAEF-4B73-8F0C-D2CB19C4A74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79" y="154962"/>
            <a:ext cx="17478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Google Shape;301;p8">
            <a:extLst>
              <a:ext uri="{FF2B5EF4-FFF2-40B4-BE49-F238E27FC236}">
                <a16:creationId xmlns:a16="http://schemas.microsoft.com/office/drawing/2014/main" id="{FB5D2B2F-7A27-47D7-A568-4CD55176C3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2308" y="76200"/>
            <a:ext cx="3902075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Google Shape;302;p8">
            <a:extLst>
              <a:ext uri="{FF2B5EF4-FFF2-40B4-BE49-F238E27FC236}">
                <a16:creationId xmlns:a16="http://schemas.microsoft.com/office/drawing/2014/main" id="{FA40632A-1DA8-4871-B6B5-18C6817CE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63400" y="962174"/>
            <a:ext cx="0" cy="1901825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Google Shape;303;p8">
            <a:extLst>
              <a:ext uri="{FF2B5EF4-FFF2-40B4-BE49-F238E27FC236}">
                <a16:creationId xmlns:a16="http://schemas.microsoft.com/office/drawing/2014/main" id="{5744EEF2-B410-4C41-BA8E-0EB000FBA9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1302" y="6629400"/>
            <a:ext cx="6327775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Google Shape;304;p8">
            <a:extLst>
              <a:ext uri="{FF2B5EF4-FFF2-40B4-BE49-F238E27FC236}">
                <a16:creationId xmlns:a16="http://schemas.microsoft.com/office/drawing/2014/main" id="{197D0EF3-1E1F-46F9-9979-E681B3A20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3048000"/>
            <a:ext cx="0" cy="314325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683B5D-6453-4F07-815A-08839841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49" y="2400469"/>
            <a:ext cx="1124793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indent="-742950" algn="just" eaLnBrk="1" hangingPunct="1">
              <a:spcBef>
                <a:spcPct val="0"/>
              </a:spcBef>
              <a:buAutoNum type="arabicPeriod"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 algn="just" eaLnBrk="1" hangingPunct="1">
              <a:spcBef>
                <a:spcPct val="0"/>
              </a:spcBef>
              <a:buAutoNum type="arabicPeriod"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just" eaLnBrk="1" hangingPunct="1">
              <a:spcBef>
                <a:spcPct val="0"/>
              </a:spcBef>
              <a:buAutoNum type="arabicPeriod"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just" eaLnBrk="1" hangingPunct="1">
              <a:spcBef>
                <a:spcPct val="0"/>
              </a:spcBef>
              <a:buAutoNum type="arabicPeriod"/>
            </a:pPr>
            <a:endParaRPr lang="en-US" altLang="vi-VN" sz="40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32561-ADA3-4874-BCC7-DDF126B9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866237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8612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540" y="700386"/>
            <a:ext cx="116222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2888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 cảnh đêm trăng (hoặc đưa ra một bức tranh/ ảnh về trăng) và giới thiệu bức vẽ (tranh/ảnh) của mình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Đêm trăng trong tranh (ảnh) ở đâu?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Trăng lúc đó như thế nào?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Cảnh vật lúc đó ra sao?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32561-ADA3-4874-BCC7-DDF126B9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40" y="115611"/>
            <a:ext cx="563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1026" name="Picture 2" descr="https://img.loigiaihay.com/picture/2020/0529/29b-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66" y="1145202"/>
            <a:ext cx="6495434" cy="58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1540" y="2947155"/>
            <a:ext cx="53840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Đêm trăng trong tranh là đêm trăng trung thu ở một vùng quê thanh bình.</a:t>
            </a:r>
          </a:p>
          <a:p>
            <a:pPr algn="just"/>
            <a:r>
              <a:rPr lang="vi-VN" sz="2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Trăng lúc đó tròn và sáng vằng vặc.</a:t>
            </a:r>
          </a:p>
          <a:p>
            <a:pPr algn="just"/>
            <a:r>
              <a:rPr lang="vi-VN" sz="2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Bỏ lại sau lưng những tòa nhà thành phố cao ngất, các bạn nhỏ vui vẻ rước đèn đón tết trung thu ở một vùng quê thanh bình, bên cạnh còn có cây trái ngọt lành.</a:t>
            </a:r>
          </a:p>
        </p:txBody>
      </p:sp>
    </p:spTree>
    <p:extLst>
      <p:ext uri="{BB962C8B-B14F-4D97-AF65-F5344CB8AC3E}">
        <p14:creationId xmlns:p14="http://schemas.microsoft.com/office/powerpoint/2010/main" val="5600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16810" y="85725"/>
            <a:ext cx="7283450" cy="966470"/>
            <a:chOff x="1406" y="135"/>
            <a:chExt cx="11470" cy="1522"/>
          </a:xfrm>
        </p:grpSpPr>
        <p:sp>
          <p:nvSpPr>
            <p:cNvPr id="7" name="Flowchart: Terminator 6"/>
            <p:cNvSpPr/>
            <p:nvPr/>
          </p:nvSpPr>
          <p:spPr>
            <a:xfrm>
              <a:off x="2040" y="393"/>
              <a:ext cx="10836" cy="960"/>
            </a:xfrm>
            <a:prstGeom prst="flowChartTerminator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406" y="135"/>
              <a:ext cx="1522" cy="1522"/>
            </a:xfrm>
            <a:prstGeom prst="ellipse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7" name="Text Box 2"/>
            <p:cNvSpPr txBox="1"/>
            <p:nvPr/>
          </p:nvSpPr>
          <p:spPr>
            <a:xfrm>
              <a:off x="3555" y="428"/>
              <a:ext cx="876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buFont typeface="Arial" panose="020B0604020202020204" pitchFamily="34" charset="0"/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Trăng ơi... từ đâu đến?</a:t>
              </a:r>
              <a:endPara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9218" name="Rectangle 8"/>
          <p:cNvSpPr/>
          <p:nvPr/>
        </p:nvSpPr>
        <p:spPr>
          <a:xfrm>
            <a:off x="1516380" y="1117185"/>
            <a:ext cx="3733800" cy="554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từ cánh rừng xa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hồng như quả chín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Lửng lơ lên trước nh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biển xanh diệu kì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tròn như mắt cá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bao giờ chớp mi.</a:t>
            </a:r>
          </a:p>
          <a:p>
            <a:pPr eaLnBrk="0" hangingPunct="0">
              <a:buFontTx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từ một sân chơi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bay như quả bóng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đá lên trời.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8"/>
          <p:cNvSpPr/>
          <p:nvPr/>
        </p:nvSpPr>
        <p:spPr>
          <a:xfrm>
            <a:off x="6562725" y="855345"/>
            <a:ext cx="4191000" cy="6094412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b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từ lời mẹ ru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Cuội không được học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Hú gọi trâu đến giờ!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từ đường h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quân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soi chú bộ đội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 v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góc sân.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từ đâu... từ đâu?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đi khắp mọi miền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ơi, có nơi n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hơn đất nước em...</a:t>
            </a:r>
          </a:p>
          <a:p>
            <a:pPr eaLnBrk="0" hangingPunct="0">
              <a:buFontTx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</a:t>
            </a:r>
          </a:p>
          <a:p>
            <a:pPr algn="ctr" eaLnBrk="0" hangingPunct="0">
              <a:buFontTx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2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kisspng-light-moon-clip-art-round-the-moon-5a8ea19ac64ce9.104492331519296922812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07286" y="52706"/>
            <a:ext cx="983615" cy="983615"/>
          </a:xfrm>
          <a:prstGeom prst="rect">
            <a:avLst/>
          </a:prstGeom>
        </p:spPr>
      </p:pic>
      <p:pic>
        <p:nvPicPr>
          <p:cNvPr id="24583" name="Content Placeholder 1" descr="sach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80000">
            <a:off x="9272906" y="252731"/>
            <a:ext cx="716915" cy="58229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6476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Dang Kho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70175"/>
            <a:ext cx="2819400" cy="251460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969000" y="1752600"/>
            <a:ext cx="4699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10200" y="2362200"/>
            <a:ext cx="525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3389762" y="247650"/>
            <a:ext cx="8231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/ 4 / 1958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TrựcTrì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174387" y="5455572"/>
            <a:ext cx="834181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3225800" y="2466226"/>
            <a:ext cx="849743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1968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2743200" y="0"/>
            <a:ext cx="6781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/>
              <a:t>             </a:t>
            </a:r>
            <a:endParaRPr lang="en-US" altLang="en-US" sz="3400" b="1"/>
          </a:p>
        </p:txBody>
      </p:sp>
      <p:pic>
        <p:nvPicPr>
          <p:cNvPr id="56332" name="Picture 6" descr="Tran Dang K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6200"/>
            <a:ext cx="2819400" cy="236220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100" y="4053144"/>
            <a:ext cx="3296502" cy="28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/>
      <p:bldP spid="185352" grpId="0"/>
      <p:bldP spid="1853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4"/>
          <p:cNvGrpSpPr/>
          <p:nvPr/>
        </p:nvGrpSpPr>
        <p:grpSpPr>
          <a:xfrm>
            <a:off x="147320" y="149225"/>
            <a:ext cx="8968105" cy="990600"/>
            <a:chOff x="-1988" y="415"/>
            <a:chExt cx="14123" cy="1560"/>
          </a:xfrm>
        </p:grpSpPr>
        <p:sp>
          <p:nvSpPr>
            <p:cNvPr id="12" name="Rounded Rectangle 11"/>
            <p:cNvSpPr/>
            <p:nvPr/>
          </p:nvSpPr>
          <p:spPr>
            <a:xfrm>
              <a:off x="-575" y="694"/>
              <a:ext cx="12710" cy="1080"/>
            </a:xfrm>
            <a:prstGeom prst="roundRect">
              <a:avLst/>
            </a:prstGeom>
            <a:solidFill>
              <a:srgbClr val="AFDBC6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</a:t>
              </a:r>
              <a:r>
                <a:rPr lang="en-US" altLang="en-US" sz="3200" b="1" noProof="1">
                  <a:solidFill>
                    <a:srgbClr val="0000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+mn-ea"/>
                </a:rPr>
                <a:t>Đọc từ ngữ và lời giải nghĩa</a:t>
              </a:r>
              <a:endParaRPr lang="en-US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noProof="1"/>
            </a:p>
          </p:txBody>
        </p:sp>
        <p:sp>
          <p:nvSpPr>
            <p:cNvPr id="9" name="Oval 8"/>
            <p:cNvSpPr/>
            <p:nvPr/>
          </p:nvSpPr>
          <p:spPr>
            <a:xfrm>
              <a:off x="-1988" y="415"/>
              <a:ext cx="1560" cy="15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noProof="1"/>
            </a:p>
          </p:txBody>
        </p:sp>
        <p:sp>
          <p:nvSpPr>
            <p:cNvPr id="10" name="Oval 9"/>
            <p:cNvSpPr/>
            <p:nvPr/>
          </p:nvSpPr>
          <p:spPr>
            <a:xfrm>
              <a:off x="-1881" y="539"/>
              <a:ext cx="1200" cy="12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noProof="1"/>
                <a:t>3</a:t>
              </a:r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733936" y="1295709"/>
            <a:ext cx="11113826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/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</p:txBody>
      </p:sp>
      <p:pic>
        <p:nvPicPr>
          <p:cNvPr id="14343" name="Content Placeholder 1" descr="sac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2650" y="260350"/>
            <a:ext cx="946150" cy="76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9"/>
          <p:cNvSpPr txBox="1"/>
          <p:nvPr/>
        </p:nvSpPr>
        <p:spPr>
          <a:xfrm>
            <a:off x="2999698" y="4032343"/>
            <a:ext cx="5999163" cy="2308324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buFontTx/>
            </a:pPr>
            <a:r>
              <a:rPr lang="fr-FR" altLang="en-US" sz="3600" b="1" dirty="0">
                <a:solidFill>
                  <a:srgbClr val="C00000"/>
                </a:solidFill>
                <a:cs typeface="Times New Roman" pitchFamily="18" charset="0"/>
              </a:rPr>
              <a:t>Trăng ơi . . .</a:t>
            </a:r>
            <a:r>
              <a:rPr lang="en-US" altLang="fr-FR" sz="3600" b="1" dirty="0">
                <a:solidFill>
                  <a:srgbClr val="C00000"/>
                </a:solidFill>
                <a:cs typeface="Times New Roman" pitchFamily="18" charset="0"/>
              </a:rPr>
              <a:t>    </a:t>
            </a:r>
            <a:r>
              <a:rPr lang="fr-FR" altLang="en-US" sz="3600" b="1" dirty="0">
                <a:solidFill>
                  <a:srgbClr val="C00000"/>
                </a:solidFill>
                <a:cs typeface="Times New Roman" pitchFamily="18" charset="0"/>
              </a:rPr>
              <a:t>từ đâu đến?</a:t>
            </a:r>
            <a:endParaRPr lang="en-US" altLang="en-US" sz="3600" b="1" dirty="0">
              <a:solidFill>
                <a:srgbClr val="C00000"/>
              </a:solidFill>
              <a:cs typeface="Times New Roman" pitchFamily="18" charset="0"/>
            </a:endParaRPr>
          </a:p>
          <a:p>
            <a:pPr eaLnBrk="0" hangingPunct="0">
              <a:buFontTx/>
            </a:pPr>
            <a:r>
              <a:rPr lang="fr-FR" altLang="en-US" sz="3600" b="1" dirty="0">
                <a:solidFill>
                  <a:srgbClr val="C00000"/>
                </a:solidFill>
                <a:cs typeface="Times New Roman" pitchFamily="18" charset="0"/>
              </a:rPr>
              <a:t>Hay từ cánh rừng xa</a:t>
            </a:r>
            <a:endParaRPr lang="en-US" altLang="en-US" sz="3600" b="1" dirty="0">
              <a:solidFill>
                <a:srgbClr val="C00000"/>
              </a:solidFill>
              <a:cs typeface="Times New Roman" pitchFamily="18" charset="0"/>
            </a:endParaRPr>
          </a:p>
          <a:p>
            <a:pPr eaLnBrk="0" hangingPunct="0">
              <a:buFontTx/>
            </a:pPr>
            <a:r>
              <a:rPr lang="fr-FR" altLang="en-US" sz="3600" b="1" dirty="0">
                <a:solidFill>
                  <a:srgbClr val="C00000"/>
                </a:solidFill>
                <a:cs typeface="Times New Roman" pitchFamily="18" charset="0"/>
              </a:rPr>
              <a:t>Trăng hồng như quả chín</a:t>
            </a:r>
            <a:endParaRPr lang="en-US" altLang="en-US" sz="3600" b="1" dirty="0">
              <a:solidFill>
                <a:srgbClr val="C00000"/>
              </a:solidFill>
              <a:cs typeface="Times New Roman" pitchFamily="18" charset="0"/>
            </a:endParaRPr>
          </a:p>
          <a:p>
            <a:pPr eaLnBrk="0" hangingPunct="0">
              <a:buFontTx/>
            </a:pPr>
            <a:r>
              <a:rPr lang="fr-FR" altLang="en-US" sz="3600" b="1" dirty="0">
                <a:solidFill>
                  <a:srgbClr val="C00000"/>
                </a:solidFill>
                <a:cs typeface="Times New Roman" pitchFamily="18" charset="0"/>
              </a:rPr>
              <a:t>Lửng lơ lên trước nhà.</a:t>
            </a:r>
          </a:p>
        </p:txBody>
      </p:sp>
      <p:grpSp>
        <p:nvGrpSpPr>
          <p:cNvPr id="13" name="Group 14"/>
          <p:cNvGrpSpPr/>
          <p:nvPr/>
        </p:nvGrpSpPr>
        <p:grpSpPr>
          <a:xfrm>
            <a:off x="642620" y="2859504"/>
            <a:ext cx="8882380" cy="990600"/>
            <a:chOff x="592" y="4595"/>
            <a:chExt cx="13988" cy="1560"/>
          </a:xfrm>
        </p:grpSpPr>
        <p:sp>
          <p:nvSpPr>
            <p:cNvPr id="14" name="Rounded Rectangle 13"/>
            <p:cNvSpPr/>
            <p:nvPr/>
          </p:nvSpPr>
          <p:spPr>
            <a:xfrm>
              <a:off x="1870" y="4903"/>
              <a:ext cx="12710" cy="1080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 hangingPunct="0"/>
              <a:r>
                <a:rPr lang="en-US" altLang="en-US" sz="28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</a:t>
              </a:r>
            </a:p>
            <a:p>
              <a:pPr eaLnBrk="0" hangingPunct="0"/>
              <a:r>
                <a:rPr lang="en-US" altLang="en-US" sz="28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</a:t>
              </a:r>
              <a:r>
                <a:rPr lang="en-US" altLang="en-US" sz="3200" b="1" noProof="1">
                  <a:solidFill>
                    <a:srgbClr val="0000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+mn-ea"/>
                </a:rPr>
                <a:t>Luyện đọc</a:t>
              </a:r>
              <a:endParaRPr lang="en-US" altLang="en-US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hangingPunct="0"/>
              <a:endParaRPr lang="en-US" sz="2800" noProof="1"/>
            </a:p>
          </p:txBody>
        </p:sp>
        <p:sp>
          <p:nvSpPr>
            <p:cNvPr id="15" name="Oval 14"/>
            <p:cNvSpPr/>
            <p:nvPr/>
          </p:nvSpPr>
          <p:spPr>
            <a:xfrm>
              <a:off x="592" y="4595"/>
              <a:ext cx="1560" cy="15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strike="noStrike" noProof="1"/>
            </a:p>
          </p:txBody>
        </p:sp>
        <p:sp>
          <p:nvSpPr>
            <p:cNvPr id="16" name="Oval 15"/>
            <p:cNvSpPr/>
            <p:nvPr/>
          </p:nvSpPr>
          <p:spPr>
            <a:xfrm>
              <a:off x="806" y="4787"/>
              <a:ext cx="1200" cy="12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sz="3600" b="1" noProof="1"/>
                <a:t>4</a:t>
              </a:r>
            </a:p>
          </p:txBody>
        </p:sp>
      </p:grpSp>
      <p:pic>
        <p:nvPicPr>
          <p:cNvPr id="17" name="Content Placeholder 17" descr="doc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98075" y="3581400"/>
            <a:ext cx="1849687" cy="3130649"/>
          </a:xfrm>
        </p:spPr>
      </p:pic>
      <p:cxnSp>
        <p:nvCxnSpPr>
          <p:cNvPr id="18" name="Straight Connector 17"/>
          <p:cNvCxnSpPr/>
          <p:nvPr/>
        </p:nvCxnSpPr>
        <p:spPr>
          <a:xfrm flipH="1">
            <a:off x="4818848" y="4146643"/>
            <a:ext cx="241300" cy="4191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33148" y="4146643"/>
            <a:ext cx="241300" cy="4191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039941" y="4146643"/>
            <a:ext cx="241300" cy="4191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255748" y="4727624"/>
            <a:ext cx="241300" cy="4191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02646" y="5275995"/>
            <a:ext cx="241300" cy="4191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96849" y="5860236"/>
            <a:ext cx="241300" cy="4191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276199" y="5843316"/>
            <a:ext cx="241300" cy="4191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5" name="Content Placeholder 1" descr="sac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0" y="332204"/>
            <a:ext cx="946150" cy="7683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42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16810" y="85725"/>
            <a:ext cx="7283450" cy="966470"/>
            <a:chOff x="1406" y="135"/>
            <a:chExt cx="11470" cy="1522"/>
          </a:xfrm>
        </p:grpSpPr>
        <p:sp>
          <p:nvSpPr>
            <p:cNvPr id="7" name="Flowchart: Terminator 6"/>
            <p:cNvSpPr/>
            <p:nvPr/>
          </p:nvSpPr>
          <p:spPr>
            <a:xfrm>
              <a:off x="2040" y="393"/>
              <a:ext cx="10836" cy="960"/>
            </a:xfrm>
            <a:prstGeom prst="flowChartTerminator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406" y="135"/>
              <a:ext cx="1522" cy="1522"/>
            </a:xfrm>
            <a:prstGeom prst="ellipse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7" name="Text Box 2"/>
            <p:cNvSpPr txBox="1"/>
            <p:nvPr/>
          </p:nvSpPr>
          <p:spPr>
            <a:xfrm>
              <a:off x="3555" y="428"/>
              <a:ext cx="876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buFont typeface="Arial" panose="020B0604020202020204" pitchFamily="34" charset="0"/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Trăng ơi... từ đâu đến?</a:t>
              </a:r>
              <a:endPara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9218" name="Rectangle 8"/>
          <p:cNvSpPr/>
          <p:nvPr/>
        </p:nvSpPr>
        <p:spPr>
          <a:xfrm>
            <a:off x="1619251" y="1231900"/>
            <a:ext cx="3733800" cy="554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từ cánh rừng xa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hồng như quả chín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Lửng lơ lên trước nh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biển xanh diệu kì</a:t>
            </a:r>
            <a:b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tròn như mắt cá</a:t>
            </a:r>
            <a:b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bao giờ chớp mi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buFontTx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từ một sân chơi</a:t>
            </a:r>
            <a:b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bay như quả bóng</a:t>
            </a:r>
            <a:b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đá lên trời.</a:t>
            </a:r>
            <a:b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8"/>
          <p:cNvSpPr/>
          <p:nvPr/>
        </p:nvSpPr>
        <p:spPr>
          <a:xfrm>
            <a:off x="6713222" y="704533"/>
            <a:ext cx="4191000" cy="6094412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b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từ lời mẹ ru</a:t>
            </a:r>
            <a:b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Cuội không được học</a:t>
            </a:r>
            <a:b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 gọi trâu đến giờ!</a:t>
            </a:r>
            <a:b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từ đường 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quân</a:t>
            </a:r>
            <a:b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soi chú bộ đội</a:t>
            </a:r>
            <a:b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v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góc sân.</a:t>
            </a:r>
            <a:b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từ đâu... từ đâu?</a:t>
            </a:r>
            <a:b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đi khắp mọi miền</a:t>
            </a:r>
            <a:b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ơi, có nơi 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hơn đất nước em...</a:t>
            </a:r>
          </a:p>
          <a:p>
            <a:pPr eaLnBrk="0" hangingPunct="0">
              <a:buFontTx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</a:t>
            </a:r>
          </a:p>
          <a:p>
            <a:pPr algn="ctr" eaLnBrk="0" hangingPunct="0">
              <a:buFontTx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2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kisspng-light-moon-clip-art-round-the-moon-5a8ea19ac64ce9.104492331519296922812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07286" y="52706"/>
            <a:ext cx="983615" cy="983615"/>
          </a:xfrm>
          <a:prstGeom prst="rect">
            <a:avLst/>
          </a:prstGeom>
        </p:spPr>
      </p:pic>
      <p:pic>
        <p:nvPicPr>
          <p:cNvPr id="24583" name="Content Placeholder 1" descr="sach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80000">
            <a:off x="9272906" y="252731"/>
            <a:ext cx="716915" cy="58229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7724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6A82351D-FE81-40D8-BEC4-F79D58E7278C}"/>
              </a:ext>
            </a:extLst>
          </p:cNvPr>
          <p:cNvSpPr/>
          <p:nvPr/>
        </p:nvSpPr>
        <p:spPr>
          <a:xfrm>
            <a:off x="4657726" y="658812"/>
            <a:ext cx="3733800" cy="554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từ cánh rừng xa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hồng như quả chín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Lửng lơ lên trước nh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biển xanh diệu kì</a:t>
            </a:r>
            <a:b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tròn như mắt cá</a:t>
            </a:r>
            <a:b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bao giờ chớp mi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buFontTx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từ một sân chơi</a:t>
            </a:r>
            <a:b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bay như quả bóng</a:t>
            </a:r>
            <a:b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đá lên trời.</a:t>
            </a:r>
            <a:b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9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1139</Words>
  <Application>Microsoft Office PowerPoint</Application>
  <PresentationFormat>Widescreen</PresentationFormat>
  <Paragraphs>87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HP001 4 hàng</vt:lpstr>
      <vt:lpstr>inpin heiti</vt:lpstr>
      <vt:lpstr>Tahoma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Trong mỗi khổ thơ thứ 4 và thứ 5, vầng trăng gắn với những gì, những ai?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 Ca Truong Ho</cp:lastModifiedBy>
  <cp:revision>19</cp:revision>
  <dcterms:created xsi:type="dcterms:W3CDTF">2022-03-24T09:54:32Z</dcterms:created>
  <dcterms:modified xsi:type="dcterms:W3CDTF">2022-04-12T14:04:26Z</dcterms:modified>
</cp:coreProperties>
</file>